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2" r:id="rId3"/>
    <p:sldId id="289" r:id="rId4"/>
    <p:sldId id="298" r:id="rId5"/>
    <p:sldId id="301" r:id="rId6"/>
    <p:sldId id="304" r:id="rId7"/>
    <p:sldId id="322" r:id="rId8"/>
    <p:sldId id="325" r:id="rId9"/>
    <p:sldId id="328" r:id="rId10"/>
    <p:sldId id="331" r:id="rId11"/>
    <p:sldId id="334" r:id="rId12"/>
  </p:sldIdLst>
  <p:sldSz cx="9144000" cy="5143500" type="screen16x9"/>
  <p:notesSz cx="6799263" cy="9929813"/>
  <p:custDataLst>
    <p:tags r:id="rId14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88" autoAdjust="0"/>
    <p:restoredTop sz="94678"/>
  </p:normalViewPr>
  <p:slideViewPr>
    <p:cSldViewPr>
      <p:cViewPr varScale="1">
        <p:scale>
          <a:sx n="154" d="100"/>
          <a:sy n="154" d="100"/>
        </p:scale>
        <p:origin x="84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200"/>
              <a:t>Var har du genomfört din VFU? Om du är osäker på var din praktikplats hör hemma i organisationen så fråga gärna din handledare.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3BC-4890-90CD-D39DEE8C08DD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D3BC-4890-90CD-D39DEE8C08DD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D3BC-4890-90CD-D39DEE8C08DD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D3BC-4890-90CD-D39DEE8C08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Hälsocentral/sjukstuga (n = 6)</c:v>
                </c:pt>
                <c:pt idx="1">
                  <c:v>Lycksele lasarett (n = 13)</c:v>
                </c:pt>
                <c:pt idx="2">
                  <c:v>Norrlands universitetssjukhus (n = 233)</c:v>
                </c:pt>
                <c:pt idx="3">
                  <c:v>Skellefteå lasarett (n = 29)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0.02</c:v>
                </c:pt>
                <c:pt idx="1">
                  <c:v>0.05</c:v>
                </c:pt>
                <c:pt idx="2">
                  <c:v>0.83</c:v>
                </c:pt>
                <c:pt idx="3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BC-4890-90CD-D39DEE8C0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Hur nöjd eller missnöjd är du med....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Mycket missnöjd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276)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B0-417C-A9A4-9A676F0EA9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</c:v>
                </c:pt>
              </c:strCache>
            </c:strRef>
          </c:tx>
          <c:spPr>
            <a:solidFill>
              <a:srgbClr val="649E0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276)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B0-417C-A9A4-9A676F0EA9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</c:v>
                </c:pt>
              </c:strCache>
            </c:strRef>
          </c:tx>
          <c:spPr>
            <a:solidFill>
              <a:srgbClr val="F6921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276)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8B0-417C-A9A4-9A676F0EA9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</c:v>
                </c:pt>
              </c:strCache>
            </c:strRef>
          </c:tx>
          <c:spPr>
            <a:solidFill>
              <a:srgbClr val="00AFA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276)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8B0-417C-A9A4-9A676F0EA98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</c:v>
                </c:pt>
              </c:strCache>
            </c:strRef>
          </c:tx>
          <c:spPr>
            <a:solidFill>
              <a:srgbClr val="D1434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276)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8B0-417C-A9A4-9A676F0EA98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6. Mycket nöjd</c:v>
                </c:pt>
              </c:strCache>
            </c:strRef>
          </c:tx>
          <c:spPr>
            <a:solidFill>
              <a:srgbClr val="66BBE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</c:f>
              <c:strCache>
                <c:ptCount val="1"/>
                <c:pt idx="0">
                  <c:v>...din VFU/APL/praktik som helhet? (n = 276)</c:v>
                </c:pt>
              </c:strCache>
            </c:strRef>
          </c:cat>
          <c:val>
            <c:numRef>
              <c:f>Sheet1!$G$2</c:f>
              <c:numCache>
                <c:formatCode>0%</c:formatCode>
                <c:ptCount val="1"/>
                <c:pt idx="0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8B0-417C-A9A4-9A676F0EA98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smtId="4294967295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Vilken utbildning går du?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D28-4340-B59E-FE89DCE0F7A2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9D28-4340-B59E-FE89DCE0F7A2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9D28-4340-B59E-FE89DCE0F7A2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9D28-4340-B59E-FE89DCE0F7A2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9D28-4340-B59E-FE89DCE0F7A2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9D28-4340-B59E-FE89DCE0F7A2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9D28-4340-B59E-FE89DCE0F7A2}"/>
              </c:ext>
            </c:extLst>
          </c:dPt>
          <c:dPt>
            <c:idx val="7"/>
            <c:invertIfNegative val="0"/>
            <c:bubble3D val="0"/>
            <c:spPr>
              <a:solidFill>
                <a:srgbClr val="FAAF40"/>
              </a:solidFill>
            </c:spPr>
            <c:extLst>
              <c:ext xmlns:c16="http://schemas.microsoft.com/office/drawing/2014/chart" uri="{C3380CC4-5D6E-409C-BE32-E72D297353CC}">
                <c16:uniqueId val="{0000000F-9D28-4340-B59E-FE89DCE0F7A2}"/>
              </c:ext>
            </c:extLst>
          </c:dPt>
          <c:dPt>
            <c:idx val="8"/>
            <c:invertIfNegative val="0"/>
            <c:bubble3D val="0"/>
            <c:spPr>
              <a:solidFill>
                <a:srgbClr val="E56F6F"/>
              </a:solidFill>
            </c:spPr>
            <c:extLst>
              <c:ext xmlns:c16="http://schemas.microsoft.com/office/drawing/2014/chart" uri="{C3380CC4-5D6E-409C-BE32-E72D297353CC}">
                <c16:uniqueId val="{00000011-9D28-4340-B59E-FE89DCE0F7A2}"/>
              </c:ext>
            </c:extLst>
          </c:dPt>
          <c:dPt>
            <c:idx val="9"/>
            <c:invertIfNegative val="0"/>
            <c:bubble3D val="0"/>
            <c:spPr>
              <a:solidFill>
                <a:srgbClr val="46DBDB"/>
              </a:solidFill>
            </c:spPr>
            <c:extLst>
              <c:ext xmlns:c16="http://schemas.microsoft.com/office/drawing/2014/chart" uri="{C3380CC4-5D6E-409C-BE32-E72D297353CC}">
                <c16:uniqueId val="{00000013-9D28-4340-B59E-FE89DCE0F7A2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9D28-4340-B59E-FE89DCE0F7A2}"/>
              </c:ext>
            </c:extLst>
          </c:dPt>
          <c:dPt>
            <c:idx val="1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17-9D28-4340-B59E-FE89DCE0F7A2}"/>
              </c:ext>
            </c:extLst>
          </c:dPt>
          <c:dPt>
            <c:idx val="1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19-9D28-4340-B59E-FE89DCE0F7A2}"/>
              </c:ext>
            </c:extLst>
          </c:dPt>
          <c:dPt>
            <c:idx val="1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1B-9D28-4340-B59E-FE89DCE0F7A2}"/>
              </c:ext>
            </c:extLst>
          </c:dPt>
          <c:dPt>
            <c:idx val="1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1D-9D28-4340-B59E-FE89DCE0F7A2}"/>
              </c:ext>
            </c:extLst>
          </c:dPt>
          <c:dPt>
            <c:idx val="1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1F-9D28-4340-B59E-FE89DCE0F7A2}"/>
              </c:ext>
            </c:extLst>
          </c:dPt>
          <c:dPt>
            <c:idx val="1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21-9D28-4340-B59E-FE89DCE0F7A2}"/>
              </c:ext>
            </c:extLst>
          </c:dPt>
          <c:dPt>
            <c:idx val="17"/>
            <c:invertIfNegative val="0"/>
            <c:bubble3D val="0"/>
            <c:spPr>
              <a:solidFill>
                <a:srgbClr val="FAAF40"/>
              </a:solidFill>
            </c:spPr>
            <c:extLst>
              <c:ext xmlns:c16="http://schemas.microsoft.com/office/drawing/2014/chart" uri="{C3380CC4-5D6E-409C-BE32-E72D297353CC}">
                <c16:uniqueId val="{00000023-9D28-4340-B59E-FE89DCE0F7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Arbetsterapeutprogrammet (n = 8)</c:v>
                </c:pt>
                <c:pt idx="1">
                  <c:v>Biomedicinsk analytikerprogrammet (n = 68)</c:v>
                </c:pt>
                <c:pt idx="2">
                  <c:v>Fysioterapeutprogrammet (n = 12)</c:v>
                </c:pt>
                <c:pt idx="3">
                  <c:v>Röntgensjuksköterskeprogrammet (n = 7)</c:v>
                </c:pt>
                <c:pt idx="4">
                  <c:v>Sjuksköterskeprogrammet, grundnivå (n = 171)</c:v>
                </c:pt>
                <c:pt idx="5">
                  <c:v>Logopedprogrammet (n = 11)</c:v>
                </c:pt>
                <c:pt idx="6">
                  <c:v>Vård- och omsorgsprogrammet (gymnasie) (n = 2)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0.03</c:v>
                </c:pt>
                <c:pt idx="1">
                  <c:v>0.24</c:v>
                </c:pt>
                <c:pt idx="2">
                  <c:v>0.04</c:v>
                </c:pt>
                <c:pt idx="3">
                  <c:v>0.02</c:v>
                </c:pt>
                <c:pt idx="4">
                  <c:v>0.61</c:v>
                </c:pt>
                <c:pt idx="5">
                  <c:v>0.04</c:v>
                </c:pt>
                <c:pt idx="6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9D28-4340-B59E-FE89DCE0F7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Vilken termin går du?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33A-4084-B9D8-63ED2BA2DE33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233A-4084-B9D8-63ED2BA2DE33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233A-4084-B9D8-63ED2BA2DE33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233A-4084-B9D8-63ED2BA2DE33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233A-4084-B9D8-63ED2BA2DE33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233A-4084-B9D8-63ED2BA2DE33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233A-4084-B9D8-63ED2BA2DE33}"/>
              </c:ext>
            </c:extLst>
          </c:dPt>
          <c:dPt>
            <c:idx val="7"/>
            <c:invertIfNegative val="0"/>
            <c:bubble3D val="0"/>
            <c:spPr>
              <a:solidFill>
                <a:srgbClr val="FAAF40"/>
              </a:solidFill>
            </c:spPr>
            <c:extLst>
              <c:ext xmlns:c16="http://schemas.microsoft.com/office/drawing/2014/chart" uri="{C3380CC4-5D6E-409C-BE32-E72D297353CC}">
                <c16:uniqueId val="{0000000F-233A-4084-B9D8-63ED2BA2DE33}"/>
              </c:ext>
            </c:extLst>
          </c:dPt>
          <c:dPt>
            <c:idx val="8"/>
            <c:invertIfNegative val="0"/>
            <c:bubble3D val="0"/>
            <c:spPr>
              <a:solidFill>
                <a:srgbClr val="E56F6F"/>
              </a:solidFill>
            </c:spPr>
            <c:extLst>
              <c:ext xmlns:c16="http://schemas.microsoft.com/office/drawing/2014/chart" uri="{C3380CC4-5D6E-409C-BE32-E72D297353CC}">
                <c16:uniqueId val="{00000011-233A-4084-B9D8-63ED2BA2DE33}"/>
              </c:ext>
            </c:extLst>
          </c:dPt>
          <c:dPt>
            <c:idx val="9"/>
            <c:invertIfNegative val="0"/>
            <c:bubble3D val="0"/>
            <c:spPr>
              <a:solidFill>
                <a:srgbClr val="46DBDB"/>
              </a:solidFill>
            </c:spPr>
            <c:extLst>
              <c:ext xmlns:c16="http://schemas.microsoft.com/office/drawing/2014/chart" uri="{C3380CC4-5D6E-409C-BE32-E72D297353CC}">
                <c16:uniqueId val="{00000013-233A-4084-B9D8-63ED2BA2DE33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5-233A-4084-B9D8-63ED2BA2DE3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Termin 2 (n = 4)</c:v>
                </c:pt>
                <c:pt idx="1">
                  <c:v>Termin 3 (n = 55)</c:v>
                </c:pt>
                <c:pt idx="2">
                  <c:v>Termin 4 (n = 144)</c:v>
                </c:pt>
                <c:pt idx="3">
                  <c:v>Termin 6 (n = 76)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0.01</c:v>
                </c:pt>
                <c:pt idx="1">
                  <c:v>0.2</c:v>
                </c:pt>
                <c:pt idx="2">
                  <c:v>0.51</c:v>
                </c:pt>
                <c:pt idx="3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233A-4084-B9D8-63ED2BA2DE3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Vilka modeller/arbetssätt har använts vid handledning under din VFU?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5368183389799906E-2"/>
          <c:y val="0.10966281793390824"/>
          <c:w val="0.8520194277479034"/>
          <c:h val="0.626711956752025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12C-415C-847B-F155396EA327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C12C-415C-847B-F155396EA327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C12C-415C-847B-F155396EA327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C12C-415C-847B-F155396EA327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C12C-415C-847B-F155396EA327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C12C-415C-847B-F155396EA327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C12C-415C-847B-F155396EA32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Mästare-lärling (n = 143)</c:v>
                </c:pt>
                <c:pt idx="1">
                  <c:v>Problembaserat lärande (n = 78)</c:v>
                </c:pt>
                <c:pt idx="2">
                  <c:v>Studenttätsal (n = 24)</c:v>
                </c:pt>
                <c:pt idx="3">
                  <c:v>Gruppundervisning (n = 38)</c:v>
                </c:pt>
                <c:pt idx="4">
                  <c:v>Peerlearning (n = 101)</c:v>
                </c:pt>
                <c:pt idx="5">
                  <c:v>Personcentrerad vård (n = 146)</c:v>
                </c:pt>
                <c:pt idx="6">
                  <c:v>Arbetsmoment tillsammans med student från annat utbildningsprogram (n = 16)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0.52</c:v>
                </c:pt>
                <c:pt idx="1">
                  <c:v>0.28999999999999998</c:v>
                </c:pt>
                <c:pt idx="2">
                  <c:v>0.09</c:v>
                </c:pt>
                <c:pt idx="3">
                  <c:v>0.14000000000000001</c:v>
                </c:pt>
                <c:pt idx="4">
                  <c:v>0.37</c:v>
                </c:pt>
                <c:pt idx="5">
                  <c:v>0.53</c:v>
                </c:pt>
                <c:pt idx="6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12C-415C-847B-F155396EA32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900" baseline="0" smtId="4294967295"/>
            </a:pPr>
            <a:endParaRPr lang="sv-SE"/>
          </a:p>
        </c:txPr>
        <c:crossAx val="249823928"/>
        <c:crosses val="autoZero"/>
        <c:auto val="1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800"/>
              <a:t>Hur nöjd eller missnöjd är du med....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1. Mycket missnöjd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278)</c:v>
                </c:pt>
                <c:pt idx="1">
                  <c:v>...den handledning du fick? (n = 275)</c:v>
                </c:pt>
                <c:pt idx="2">
                  <c:v>...möjligheterna att tillämpa dina teoretiska kunskaper under din VFU/APL/praktik kopplat till förväntade studieresultat? (n = 276)</c:v>
                </c:pt>
                <c:pt idx="3">
                  <c:v>....det bemötande du fick? (n = 276)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F0D-47D4-B49B-18B0C9E33C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2.</c:v>
                </c:pt>
              </c:strCache>
            </c:strRef>
          </c:tx>
          <c:spPr>
            <a:solidFill>
              <a:srgbClr val="649E0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278)</c:v>
                </c:pt>
                <c:pt idx="1">
                  <c:v>...den handledning du fick? (n = 275)</c:v>
                </c:pt>
                <c:pt idx="2">
                  <c:v>...möjligheterna att tillämpa dina teoretiska kunskaper under din VFU/APL/praktik kopplat till förväntade studieresultat? (n = 276)</c:v>
                </c:pt>
                <c:pt idx="3">
                  <c:v>....det bemötande du fick? (n = 276)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0.01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F0D-47D4-B49B-18B0C9E33C1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3.</c:v>
                </c:pt>
              </c:strCache>
            </c:strRef>
          </c:tx>
          <c:spPr>
            <a:solidFill>
              <a:srgbClr val="F6921E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278)</c:v>
                </c:pt>
                <c:pt idx="1">
                  <c:v>...den handledning du fick? (n = 275)</c:v>
                </c:pt>
                <c:pt idx="2">
                  <c:v>...möjligheterna att tillämpa dina teoretiska kunskaper under din VFU/APL/praktik kopplat till förväntade studieresultat? (n = 276)</c:v>
                </c:pt>
                <c:pt idx="3">
                  <c:v>....det bemötande du fick? (n = 276)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  <c:pt idx="0">
                  <c:v>0.04</c:v>
                </c:pt>
                <c:pt idx="1">
                  <c:v>0.03</c:v>
                </c:pt>
                <c:pt idx="2">
                  <c:v>0.04</c:v>
                </c:pt>
                <c:pt idx="3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6F0D-47D4-B49B-18B0C9E33C1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4.</c:v>
                </c:pt>
              </c:strCache>
            </c:strRef>
          </c:tx>
          <c:spPr>
            <a:solidFill>
              <a:srgbClr val="00AFA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278)</c:v>
                </c:pt>
                <c:pt idx="1">
                  <c:v>...den handledning du fick? (n = 275)</c:v>
                </c:pt>
                <c:pt idx="2">
                  <c:v>...möjligheterna att tillämpa dina teoretiska kunskaper under din VFU/APL/praktik kopplat till förväntade studieresultat? (n = 276)</c:v>
                </c:pt>
                <c:pt idx="3">
                  <c:v>....det bemötande du fick? (n = 276)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0.08</c:v>
                </c:pt>
                <c:pt idx="1">
                  <c:v>0.11</c:v>
                </c:pt>
                <c:pt idx="2">
                  <c:v>0.1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6F0D-47D4-B49B-18B0C9E33C1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5.</c:v>
                </c:pt>
              </c:strCache>
            </c:strRef>
          </c:tx>
          <c:spPr>
            <a:solidFill>
              <a:srgbClr val="D1434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278)</c:v>
                </c:pt>
                <c:pt idx="1">
                  <c:v>...den handledning du fick? (n = 275)</c:v>
                </c:pt>
                <c:pt idx="2">
                  <c:v>...möjligheterna att tillämpa dina teoretiska kunskaper under din VFU/APL/praktik kopplat till förväntade studieresultat? (n = 276)</c:v>
                </c:pt>
                <c:pt idx="3">
                  <c:v>....det bemötande du fick? (n = 276)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  <c:pt idx="0">
                  <c:v>0.23</c:v>
                </c:pt>
                <c:pt idx="1">
                  <c:v>0.21</c:v>
                </c:pt>
                <c:pt idx="2">
                  <c:v>0.26</c:v>
                </c:pt>
                <c:pt idx="3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6F0D-47D4-B49B-18B0C9E33C12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6. Mycket nöjd</c:v>
                </c:pt>
              </c:strCache>
            </c:strRef>
          </c:tx>
          <c:spPr>
            <a:solidFill>
              <a:srgbClr val="66BBE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...den introduktion du fick vid arbetsplatsen? (n = 278)</c:v>
                </c:pt>
                <c:pt idx="1">
                  <c:v>...den handledning du fick? (n = 275)</c:v>
                </c:pt>
                <c:pt idx="2">
                  <c:v>...möjligheterna att tillämpa dina teoretiska kunskaper under din VFU/APL/praktik kopplat till förväntade studieresultat? (n = 276)</c:v>
                </c:pt>
                <c:pt idx="3">
                  <c:v>....det bemötande du fick? (n = 276)</c:v>
                </c:pt>
              </c:strCache>
            </c:strRef>
          </c:cat>
          <c:val>
            <c:numRef>
              <c:f>Sheet1!$G$2:$G$5</c:f>
              <c:numCache>
                <c:formatCode>0%</c:formatCode>
                <c:ptCount val="4"/>
                <c:pt idx="0">
                  <c:v>0.63</c:v>
                </c:pt>
                <c:pt idx="1">
                  <c:v>0.64</c:v>
                </c:pt>
                <c:pt idx="2">
                  <c:v>0.6</c:v>
                </c:pt>
                <c:pt idx="3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6F0D-47D4-B49B-18B0C9E33C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 smtId="4294967295"/>
          </a:pPr>
          <a:endParaRPr lang="sv-SE"/>
        </a:p>
      </c:txPr>
    </c:legend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Hur uppfyllde din VFU/APL/praktik dina förväntningar?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624-4067-9C7C-9EAA48504A8C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D624-4067-9C7C-9EAA48504A8C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D624-4067-9C7C-9EAA48504A8C}"/>
              </c:ext>
            </c:extLst>
          </c:dPt>
          <c:dPt>
            <c:idx val="3"/>
            <c:invertIfNegative val="0"/>
            <c:bubble3D val="0"/>
            <c:spPr>
              <a:solidFill>
                <a:srgbClr val="00AFAF"/>
              </a:solidFill>
            </c:spPr>
            <c:extLst>
              <c:ext xmlns:c16="http://schemas.microsoft.com/office/drawing/2014/chart" uri="{C3380CC4-5D6E-409C-BE32-E72D297353CC}">
                <c16:uniqueId val="{00000007-D624-4067-9C7C-9EAA48504A8C}"/>
              </c:ext>
            </c:extLst>
          </c:dPt>
          <c:dPt>
            <c:idx val="4"/>
            <c:invertIfNegative val="0"/>
            <c:bubble3D val="0"/>
            <c:spPr>
              <a:solidFill>
                <a:srgbClr val="D14343"/>
              </a:solidFill>
            </c:spPr>
            <c:extLst>
              <c:ext xmlns:c16="http://schemas.microsoft.com/office/drawing/2014/chart" uri="{C3380CC4-5D6E-409C-BE32-E72D297353CC}">
                <c16:uniqueId val="{00000009-D624-4067-9C7C-9EAA48504A8C}"/>
              </c:ext>
            </c:extLst>
          </c:dPt>
          <c:dPt>
            <c:idx val="5"/>
            <c:invertIfNegative val="0"/>
            <c:bubble3D val="0"/>
            <c:spPr>
              <a:solidFill>
                <a:srgbClr val="66BBED"/>
              </a:solidFill>
            </c:spPr>
            <c:extLst>
              <c:ext xmlns:c16="http://schemas.microsoft.com/office/drawing/2014/chart" uri="{C3380CC4-5D6E-409C-BE32-E72D297353CC}">
                <c16:uniqueId val="{0000000B-D624-4067-9C7C-9EAA48504A8C}"/>
              </c:ext>
            </c:extLst>
          </c:dPt>
          <c:dPt>
            <c:idx val="6"/>
            <c:invertIfNegative val="0"/>
            <c:bubble3D val="0"/>
            <c:spPr>
              <a:solidFill>
                <a:srgbClr val="A1C964"/>
              </a:solidFill>
            </c:spPr>
            <c:extLst>
              <c:ext xmlns:c16="http://schemas.microsoft.com/office/drawing/2014/chart" uri="{C3380CC4-5D6E-409C-BE32-E72D297353CC}">
                <c16:uniqueId val="{0000000D-D624-4067-9C7C-9EAA48504A8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Sheet1!$A$2:$A$8</c:f>
              <c:strCache>
                <c:ptCount val="7"/>
                <c:pt idx="0">
                  <c:v>1. Sämre än förväntat (n = 0)</c:v>
                </c:pt>
                <c:pt idx="1">
                  <c:v>2. (n = 2)</c:v>
                </c:pt>
                <c:pt idx="2">
                  <c:v>3. (n = 5)</c:v>
                </c:pt>
                <c:pt idx="3">
                  <c:v>4. (n = 33)</c:v>
                </c:pt>
                <c:pt idx="4">
                  <c:v>5. (n = 74)</c:v>
                </c:pt>
                <c:pt idx="5">
                  <c:v>6. Bättre än förväntat (n = 153)</c:v>
                </c:pt>
                <c:pt idx="6">
                  <c:v>Jag hade inga förväntningar (n = 8)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0.12</c:v>
                </c:pt>
                <c:pt idx="4">
                  <c:v>0.27</c:v>
                </c:pt>
                <c:pt idx="5">
                  <c:v>0.56000000000000005</c:v>
                </c:pt>
                <c:pt idx="6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624-4067-9C7C-9EAA48504A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Fick du
tillräcklig feedback av din handledare/huvudhandledare vid
mitt- och slutbedömning?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E43-4D6F-A443-C0B91822AB68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CE43-4D6F-A443-C0B91822AB68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CE43-4D6F-A443-C0B91822AB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Ja (n = 262)</c:v>
                </c:pt>
                <c:pt idx="1">
                  <c:v>Nej (n = 8)</c:v>
                </c:pt>
                <c:pt idx="2">
                  <c:v>Ej aktuellt (n = 6)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0.95</c:v>
                </c:pt>
                <c:pt idx="1">
                  <c:v>0.03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43-4D6F-A443-C0B91822A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Fick du
tydlig feedback av din handledare/huvudhandledare vid
mitt- och slutbedömning?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A53-408E-937C-3D0146C27ACB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2A53-408E-937C-3D0146C27ACB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2A53-408E-937C-3D0146C27A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Ja (n = 263)</c:v>
                </c:pt>
                <c:pt idx="1">
                  <c:v>Nej (n = 6)</c:v>
                </c:pt>
                <c:pt idx="2">
                  <c:v>Ej aktuellt (n = 6)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0.96</c:v>
                </c:pt>
                <c:pt idx="1">
                  <c:v>0.02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53-408E-937C-3D0146C27A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Ctr="1"/>
          <a:lstStyle/>
          <a:p>
            <a:pPr>
              <a:defRPr/>
            </a:pPr>
            <a:r>
              <a:rPr lang="sv-SE" sz="1400"/>
              <a:t>Har du upplevt en utveckling mot din kommande yrkesroll under din VFU/APL/praktik?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Vårtermin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D5E-4BE0-BCEC-E0FC1181971A}"/>
              </c:ext>
            </c:extLst>
          </c:dPt>
          <c:dPt>
            <c:idx val="1"/>
            <c:invertIfNegative val="0"/>
            <c:bubble3D val="0"/>
            <c:spPr>
              <a:solidFill>
                <a:srgbClr val="649E0B"/>
              </a:solidFill>
            </c:spPr>
            <c:extLst>
              <c:ext xmlns:c16="http://schemas.microsoft.com/office/drawing/2014/chart" uri="{C3380CC4-5D6E-409C-BE32-E72D297353CC}">
                <c16:uniqueId val="{00000003-CD5E-4BE0-BCEC-E0FC1181971A}"/>
              </c:ext>
            </c:extLst>
          </c:dPt>
          <c:dPt>
            <c:idx val="2"/>
            <c:invertIfNegative val="0"/>
            <c:bubble3D val="0"/>
            <c:spPr>
              <a:solidFill>
                <a:srgbClr val="F6921E"/>
              </a:solidFill>
            </c:spPr>
            <c:extLst>
              <c:ext xmlns:c16="http://schemas.microsoft.com/office/drawing/2014/chart" uri="{C3380CC4-5D6E-409C-BE32-E72D297353CC}">
                <c16:uniqueId val="{00000005-CD5E-4BE0-BCEC-E0FC1181971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/>
                </a:pPr>
                <a:endParaRPr lang="sv-S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Ja (n = 271)</c:v>
                </c:pt>
                <c:pt idx="1">
                  <c:v>Nej (n = 0)</c:v>
                </c:pt>
                <c:pt idx="2">
                  <c:v>Vet ej (n = 4)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0.99</c:v>
                </c:pt>
                <c:pt idx="1">
                  <c:v>0</c:v>
                </c:pt>
                <c:pt idx="2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D5E-4BE0-BCEC-E0FC11819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9822752"/>
        <c:axId val="249823928"/>
      </c:barChart>
      <c:catAx>
        <c:axId val="2498227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 smtId="4294967295"/>
            </a:pPr>
            <a:endParaRPr lang="sv-SE"/>
          </a:p>
        </c:txPr>
        <c:crossAx val="249823928"/>
        <c:crosses val="autoZero"/>
        <c:auto val="0"/>
        <c:lblAlgn val="ctr"/>
        <c:lblOffset val="100"/>
        <c:noMultiLvlLbl val="0"/>
      </c:catAx>
      <c:valAx>
        <c:axId val="249823928"/>
        <c:scaling>
          <c:orientation val="minMax"/>
          <c:max val="1"/>
          <c:min val="0"/>
        </c:scaling>
        <c:delete val="0"/>
        <c:axPos val="l"/>
        <c:majorGridlines>
          <c:spPr>
            <a:ln>
              <a:solidFill>
                <a:srgbClr val="D3D3D3"/>
              </a:solidFill>
            </a:ln>
          </c:spPr>
        </c:majorGridlines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000" baseline="0" smtId="4294967295"/>
            </a:pPr>
            <a:endParaRPr lang="sv-SE"/>
          </a:p>
        </c:txPr>
        <c:crossAx val="249822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 algn="just">
        <a:defRPr sz="1800" smtId="4294967295"/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C51D43CF-4250-4FCC-9F87-67256B49C6C8}" type="datetimeFigureOut">
              <a:rPr lang="sv-SE" smtClean="0"/>
              <a:t>2022-05-16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8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029" tIns="45514" rIns="91029" bIns="45514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649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E356CE4E-E75E-48D9-88FC-8D09A4C446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4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på bakgrundspla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>
            <a:fillRect/>
          </a:stretch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55650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2442722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958"/>
          <a:stretch>
            <a:fillRect/>
          </a:stretch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66233241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AACED7FC-43C7-894A-A901-859E163D61C4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68325"/>
            <a:ext cx="7704139" cy="590551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0956056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på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192588"/>
          </a:xfrm>
          <a:prstGeom prst="rect">
            <a:avLst/>
          </a:prstGeom>
        </p:spPr>
      </p:pic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419258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62549" y="1168004"/>
            <a:ext cx="7704139" cy="756084"/>
          </a:xfrm>
        </p:spPr>
        <p:txBody>
          <a:bodyPr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82775855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punktlista +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61565" y="573881"/>
            <a:ext cx="7704139" cy="584994"/>
          </a:xfrm>
        </p:spPr>
        <p:txBody>
          <a:bodyPr>
            <a:noAutofit/>
          </a:bodyPr>
          <a:lstStyle>
            <a:lvl1pPr algn="l">
              <a:defRPr sz="3000">
                <a:solidFill>
                  <a:srgbClr val="0050A0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0"/>
          </p:nvPr>
        </p:nvSpPr>
        <p:spPr>
          <a:xfrm>
            <a:off x="761564" y="1329929"/>
            <a:ext cx="7698223" cy="2609973"/>
          </a:xfrm>
        </p:spPr>
        <p:txBody>
          <a:bodyPr>
            <a:noAutofit/>
          </a:bodyPr>
          <a:lstStyle>
            <a:lvl1pPr>
              <a:buClr>
                <a:srgbClr val="0050A0"/>
              </a:buClr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742950" indent="-285750">
              <a:buClr>
                <a:srgbClr val="0050A0"/>
              </a:buClr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2pPr>
            <a:lvl3pPr marL="11430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3pPr>
            <a:lvl4pPr marL="16002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4pPr>
            <a:lvl5pPr marL="2057400" indent="-228600">
              <a:buClr>
                <a:srgbClr val="0050A0"/>
              </a:buClr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396000" y="248400"/>
            <a:ext cx="8063787" cy="16117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0331382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Brödtext,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3816350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0110"/>
            <a:ext cx="3816350" cy="2862081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2"/>
          </p:nvPr>
        </p:nvSpPr>
        <p:spPr>
          <a:xfrm>
            <a:off x="4859788" y="573882"/>
            <a:ext cx="3600000" cy="361831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68474375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il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2"/>
          </p:nvPr>
        </p:nvSpPr>
        <p:spPr>
          <a:xfrm>
            <a:off x="755650" y="1329614"/>
            <a:ext cx="7704139" cy="26105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492"/>
            <a:ext cx="8064500" cy="16008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9600681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1032"/>
          <a:stretch>
            <a:fillRect/>
          </a:stretch>
        </p:blipFill>
        <p:spPr bwMode="auto">
          <a:xfrm>
            <a:off x="0" y="-2"/>
            <a:ext cx="9147670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25563"/>
            <a:ext cx="7704065" cy="2614340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224791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5FB7DD71-2BB3-E140-86D0-C985F652F900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548"/>
          <a:stretch>
            <a:fillRect/>
          </a:stretch>
        </p:blipFill>
        <p:spPr bwMode="auto">
          <a:xfrm>
            <a:off x="-6263" y="-2"/>
            <a:ext cx="9150263" cy="41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0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95110406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+ Brödtext, ljus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03E08A02-F581-7345-BCB7-2EB45552AE42}"/>
              </a:ext>
            </a:extLst>
          </p:cNvPr>
          <p:cNvSpPr/>
          <p:nvPr userDrawn="1"/>
        </p:nvSpPr>
        <p:spPr>
          <a:xfrm>
            <a:off x="0" y="0"/>
            <a:ext cx="9144000" cy="41957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60578" y="573882"/>
            <a:ext cx="7704139" cy="584993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650" y="1336769"/>
            <a:ext cx="7704139" cy="260313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9083"/>
            <a:ext cx="8064501" cy="16049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rgbClr val="0050A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85870261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+ Brödtext, mörk bakgrund, Kapitelmärk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FFC75E9-C109-AB40-B376-00003B10B30D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0931"/>
          <a:stretch>
            <a:fillRect/>
          </a:stretch>
        </p:blipFill>
        <p:spPr bwMode="auto">
          <a:xfrm>
            <a:off x="0" y="-3"/>
            <a:ext cx="9147600" cy="4194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xmlns:p159="http://schemas.microsoft.com/office/powerpoint/2015/09/main" xmlns:p15="http://schemas.microsoft.com/office/powerpoint/2012/main" xmlns:p14="http://schemas.microsoft.com/office/powerpoint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>
          <a:xfrm>
            <a:off x="755650" y="568325"/>
            <a:ext cx="7704139" cy="590550"/>
          </a:xfrm>
        </p:spPr>
        <p:txBody>
          <a:bodyPr anchor="ctr"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text 5"/>
          <p:cNvSpPr>
            <a:spLocks noGrp="1"/>
          </p:cNvSpPr>
          <p:nvPr>
            <p:ph type="body" sz="quarter" idx="11"/>
          </p:nvPr>
        </p:nvSpPr>
        <p:spPr>
          <a:xfrm>
            <a:off x="755576" y="1329929"/>
            <a:ext cx="7704139" cy="2609974"/>
          </a:xfrm>
        </p:spPr>
        <p:txBody>
          <a:bodyPr>
            <a:noAutofit/>
          </a:bodyPr>
          <a:lstStyle>
            <a:lvl1pPr marL="0" indent="0">
              <a:spcBef>
                <a:spcPts val="600"/>
              </a:spcBef>
              <a:spcAft>
                <a:spcPts val="600"/>
              </a:spcAft>
              <a:buNone/>
              <a:defRPr sz="2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3"/>
          </p:nvPr>
        </p:nvSpPr>
        <p:spPr>
          <a:xfrm>
            <a:off x="395288" y="245562"/>
            <a:ext cx="8064427" cy="164014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00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1248916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55651" y="205979"/>
            <a:ext cx="7704138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5651" y="1200151"/>
            <a:ext cx="7704138" cy="2667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769B1E0-10C2-AE47-AB55-7809D53051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9629" y="4505693"/>
            <a:ext cx="1440160" cy="32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6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2" r:id="rId4"/>
    <p:sldLayoutId id="2147483653" r:id="rId5"/>
    <p:sldLayoutId id="2147483655" r:id="rId6"/>
    <p:sldLayoutId id="2147483654" r:id="rId7"/>
    <p:sldLayoutId id="2147483660" r:id="rId8"/>
    <p:sldLayoutId id="2147483658" r:id="rId9"/>
    <p:sldLayoutId id="2147483659" r:id="rId10"/>
    <p:sldLayoutId id="214748366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50A0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180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56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630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842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400" indent="-180000" algn="l" defTabSz="914400" rtl="0" eaLnBrk="1" latinLnBrk="0" hangingPunct="1">
        <a:spcBef>
          <a:spcPct val="20000"/>
        </a:spcBef>
        <a:buClr>
          <a:srgbClr val="0050A0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43" userDrawn="1">
          <p15:clr>
            <a:srgbClr val="F26B43"/>
          </p15:clr>
        </p15:guide>
        <p15:guide id="2" pos="476" userDrawn="1">
          <p15:clr>
            <a:srgbClr val="F26B43"/>
          </p15:clr>
        </p15:guide>
        <p15:guide id="3" orient="horz" pos="158" userDrawn="1">
          <p15:clr>
            <a:srgbClr val="F26B43"/>
          </p15:clr>
        </p15:guide>
        <p15:guide id="4" orient="horz" pos="259" userDrawn="1">
          <p15:clr>
            <a:srgbClr val="F26B43"/>
          </p15:clr>
        </p15:guide>
        <p15:guide id="5" orient="horz" pos="835" userDrawn="1">
          <p15:clr>
            <a:srgbClr val="F26B43"/>
          </p15:clr>
        </p15:guide>
        <p15:guide id="6" orient="horz" pos="730" userDrawn="1">
          <p15:clr>
            <a:srgbClr val="F26B43"/>
          </p15:clr>
        </p15:guide>
        <p15:guide id="7" pos="5329" userDrawn="1">
          <p15:clr>
            <a:srgbClr val="F26B43"/>
          </p15:clr>
        </p15:guide>
        <p15:guide id="8" pos="249" userDrawn="1">
          <p15:clr>
            <a:srgbClr val="F26B43"/>
          </p15:clr>
        </p15:guide>
        <p15:guide id="9" orient="horz" pos="2482" userDrawn="1">
          <p15:clr>
            <a:srgbClr val="F26B43"/>
          </p15:clr>
        </p15:guide>
        <p15:guide id="10" orient="horz" pos="358" userDrawn="1">
          <p15:clr>
            <a:srgbClr val="F26B43"/>
          </p15:clr>
        </p15:guide>
        <p15:guide id="12" orient="horz" pos="2835" userDrawn="1">
          <p15:clr>
            <a:srgbClr val="F26B43"/>
          </p15:clr>
        </p15:guide>
        <p15:guide id="13" orient="horz" pos="3044" userDrawn="1">
          <p15:clr>
            <a:srgbClr val="F26B43"/>
          </p15:clr>
        </p15:guide>
        <p15:guide id="14" pos="2880" userDrawn="1">
          <p15:clr>
            <a:srgbClr val="F26B43"/>
          </p15:clr>
        </p15:guide>
        <p15:guide id="15" pos="3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D6CA6373-BA52-4908-B685-9C66DED2A371}"/>
              </a:ext>
            </a:extLst>
          </p:cNvPr>
          <p:cNvSpPr txBox="1"/>
          <p:nvPr/>
        </p:nvSpPr>
        <p:spPr>
          <a:xfrm>
            <a:off x="631541" y="224463"/>
            <a:ext cx="77724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sv-SE" sz="3000" dirty="0"/>
              <a:t>Studenternas upplevelse av VFU - </a:t>
            </a:r>
            <a:r>
              <a:rPr lang="sv-SE" sz="3000" dirty="0" err="1"/>
              <a:t>vt</a:t>
            </a:r>
            <a:r>
              <a:rPr lang="sv-SE" sz="3000" dirty="0"/>
              <a:t> 2021</a:t>
            </a:r>
          </a:p>
        </p:txBody>
      </p:sp>
      <p:sp>
        <p:nvSpPr>
          <p:cNvPr id="4" name="Subtitle 2" descr="period">
            <a:extLst>
              <a:ext uri="{FF2B5EF4-FFF2-40B4-BE49-F238E27FC236}">
                <a16:creationId xmlns:a16="http://schemas.microsoft.com/office/drawing/2014/main" id="{BC30EE95-C21A-4731-B101-073D8C2DE7D1}"/>
              </a:ext>
            </a:extLst>
          </p:cNvPr>
          <p:cNvSpPr txBox="1"/>
          <p:nvPr/>
        </p:nvSpPr>
        <p:spPr>
          <a:xfrm>
            <a:off x="172660" y="4250002"/>
            <a:ext cx="6858000" cy="898922"/>
          </a:xfrm>
          <a:prstGeom prst="rect">
            <a:avLst/>
          </a:prstGeom>
        </p:spPr>
        <p:txBody>
          <a:bodyPr>
            <a:normAutofit/>
          </a:bodyPr>
          <a:lstStyle>
            <a:lvl1pPr marL="180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56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630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842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33400" indent="-180000" algn="l" defTabSz="914400" rtl="0" eaLnBrk="1" latinLnBrk="0" hangingPunct="1">
              <a:spcBef>
                <a:spcPct val="20000"/>
              </a:spcBef>
              <a:buClr>
                <a:srgbClr val="0050A0"/>
              </a:buClr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350">
                <a:solidFill>
                  <a:schemeClr val="accent1"/>
                </a:solidFill>
              </a:rPr>
              <a:t>Undersökningsperiod: 2021-02-05 - 2022-01-31</a:t>
            </a:r>
          </a:p>
          <a:p>
            <a:pPr marL="0" indent="0">
              <a:buNone/>
            </a:pPr>
            <a:r>
              <a:rPr lang="sv-SE" sz="1350">
                <a:solidFill>
                  <a:schemeClr val="accent1"/>
                </a:solidFill>
              </a:rPr>
              <a:t>Antal Svar: 281</a:t>
            </a:r>
          </a:p>
          <a:p>
            <a:pPr marL="0" indent="0">
              <a:buNone/>
            </a:pPr>
            <a:r>
              <a:rPr lang="sv-SE" sz="1350">
                <a:solidFill>
                  <a:schemeClr val="accent1"/>
                </a:solidFill>
              </a:rPr>
              <a:t>Svarsfrekvens: N/A</a:t>
            </a:r>
          </a:p>
        </p:txBody>
      </p:sp>
    </p:spTree>
    <p:extLst>
      <p:ext uri="{BB962C8B-B14F-4D97-AF65-F5344CB8AC3E}">
        <p14:creationId xmlns:p14="http://schemas.microsoft.com/office/powerpoint/2010/main" val="333769960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1846825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9634937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17108605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1419670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7627656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4394627"/>
              </p:ext>
            </p:extLst>
          </p:nvPr>
        </p:nvGraphicFramePr>
        <p:xfrm>
          <a:off x="719572" y="195486"/>
          <a:ext cx="7704856" cy="3894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7803310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4674411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6772894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D4CD89DB-2CA1-4B4B-8F44-B1B9999A14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2512014"/>
              </p:ext>
            </p:extLst>
          </p:nvPr>
        </p:nvGraphicFramePr>
        <p:xfrm>
          <a:off x="719930" y="915566"/>
          <a:ext cx="6964047" cy="3173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812052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2"/>
  <p:tag name="AS_OS" val="Microsoft Windows NT 6.2.9200.0"/>
  <p:tag name="AS_RELEASE_DATE" val="2019.09.14"/>
  <p:tag name="AS_TITLE" val="Aspose.Slides for .NET Standard 2.0"/>
  <p:tag name="AS_VERSION" val="19.9"/>
</p:tagLst>
</file>

<file path=ppt/theme/theme1.xml><?xml version="1.0" encoding="utf-8"?>
<a:theme xmlns:a="http://schemas.openxmlformats.org/drawingml/2006/main" name="Office-tema">
  <a:themeElements>
    <a:clrScheme name="Region Västerbotten">
      <a:dk1>
        <a:srgbClr val="000000"/>
      </a:dk1>
      <a:lt1>
        <a:srgbClr val="FFFFFF"/>
      </a:lt1>
      <a:dk2>
        <a:srgbClr val="0050A0"/>
      </a:dk2>
      <a:lt2>
        <a:srgbClr val="FFFFFF"/>
      </a:lt2>
      <a:accent1>
        <a:srgbClr val="0050A0"/>
      </a:accent1>
      <a:accent2>
        <a:srgbClr val="F59076"/>
      </a:accent2>
      <a:accent3>
        <a:srgbClr val="DCE7F6"/>
      </a:accent3>
      <a:accent4>
        <a:srgbClr val="F05933"/>
      </a:accent4>
      <a:accent5>
        <a:srgbClr val="FCDED6"/>
      </a:accent5>
      <a:accent6>
        <a:srgbClr val="80A7D0"/>
      </a:accent6>
      <a:hlink>
        <a:srgbClr val="0050A0"/>
      </a:hlink>
      <a:folHlink>
        <a:srgbClr val="0050A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V_PPT_mall_16-9-format_v3" id="{660F6E74-CA4C-424B-AEA9-CD71781BECBC}" vid="{7F18CAB2-1552-124D-BF7B-70E44CFB57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144</Words>
  <Application>Microsoft Office PowerPoint</Application>
  <PresentationFormat>Bildspel på skärmen (16:9)</PresentationFormat>
  <Paragraphs>14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Johan Backlund</dc:creator>
  <cp:lastModifiedBy>Gun Eriksson</cp:lastModifiedBy>
  <cp:revision>34</cp:revision>
  <cp:lastPrinted>2016-03-23T07:52:20Z</cp:lastPrinted>
  <dcterms:created xsi:type="dcterms:W3CDTF">2018-12-10T07:43:11Z</dcterms:created>
  <dcterms:modified xsi:type="dcterms:W3CDTF">2022-05-16T12:27:27Z</dcterms:modified>
</cp:coreProperties>
</file>